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  <p:sldMasterId id="2147483704" r:id="rId2"/>
  </p:sldMasterIdLst>
  <p:notesMasterIdLst>
    <p:notesMasterId r:id="rId17"/>
  </p:notesMasterIdLst>
  <p:sldIdLst>
    <p:sldId id="704" r:id="rId3"/>
    <p:sldId id="696" r:id="rId4"/>
    <p:sldId id="711" r:id="rId5"/>
    <p:sldId id="712" r:id="rId6"/>
    <p:sldId id="713" r:id="rId7"/>
    <p:sldId id="714" r:id="rId8"/>
    <p:sldId id="715" r:id="rId9"/>
    <p:sldId id="716" r:id="rId10"/>
    <p:sldId id="717" r:id="rId11"/>
    <p:sldId id="719" r:id="rId12"/>
    <p:sldId id="721" r:id="rId13"/>
    <p:sldId id="720" r:id="rId14"/>
    <p:sldId id="718" r:id="rId15"/>
    <p:sldId id="710" r:id="rId16"/>
  </p:sldIdLst>
  <p:sldSz cx="20104100" cy="11309350"/>
  <p:notesSz cx="20104100" cy="11309350"/>
  <p:defaultTextStyle>
    <a:defPPr>
      <a:defRPr lang="ru-RU"/>
    </a:defPPr>
    <a:lvl1pPr marL="0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641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284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927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6572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212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9853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6496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3137" algn="l" defTabSz="91328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2" userDrawn="1">
          <p15:clr>
            <a:srgbClr val="A4A3A4"/>
          </p15:clr>
        </p15:guide>
        <p15:guide id="2" pos="90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ртём борисов" initials="Аб" lastIdx="4" clrIdx="0">
    <p:extLst>
      <p:ext uri="{19B8F6BF-5375-455C-9EA6-DF929625EA0E}">
        <p15:presenceInfo xmlns:p15="http://schemas.microsoft.com/office/powerpoint/2012/main" userId="a1cb6fa7c11e86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16C"/>
    <a:srgbClr val="C6D9E7"/>
    <a:srgbClr val="0071CE"/>
    <a:srgbClr val="FFFFFF"/>
    <a:srgbClr val="17B69C"/>
    <a:srgbClr val="EDF1F5"/>
    <a:srgbClr val="15B012"/>
    <a:srgbClr val="C5D9E7"/>
    <a:srgbClr val="91A3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EA4529-E866-33C3-EFE4-9817688F3D89}" v="28" dt="2025-02-08T11:30:41.439"/>
    <p1510:client id="{B20E9444-38A8-0893-8786-5417EB329165}" v="2777" dt="2025-02-07T23:27:50.68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Средний стиль 1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 autoAdjust="0"/>
    <p:restoredTop sz="93741" autoAdjust="0"/>
  </p:normalViewPr>
  <p:slideViewPr>
    <p:cSldViewPr>
      <p:cViewPr varScale="1">
        <p:scale>
          <a:sx n="61" d="100"/>
          <a:sy n="61" d="100"/>
        </p:scale>
        <p:origin x="1020" y="90"/>
      </p:cViewPr>
      <p:guideLst>
        <p:guide orient="horz" pos="1642"/>
        <p:guide pos="9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25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15504EF5-1B61-4C08-BFDD-5C0D5AF73FD4}" type="datetimeFigureOut">
              <a:rPr lang="ru-RU" smtClean="0"/>
              <a:pPr/>
              <a:t>08.02.2025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661150" y="1414463"/>
            <a:ext cx="6781800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BM Plex Sans" panose="020B05030502030002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BM Plex Sans" panose="020B0503050203000203" pitchFamily="34" charset="0"/>
              </a:defRPr>
            </a:lvl1pPr>
          </a:lstStyle>
          <a:p>
            <a:fld id="{65D8CCBB-81F9-477D-A072-57A81C27A3A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7103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1pPr>
    <a:lvl2pPr marL="456641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2pPr>
    <a:lvl3pPr marL="913284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3pPr>
    <a:lvl4pPr marL="1369927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4pPr>
    <a:lvl5pPr marL="1826572" algn="l" defTabSz="913284" rtl="0" eaLnBrk="1" latinLnBrk="0" hangingPunct="1">
      <a:defRPr sz="1200" kern="1200">
        <a:solidFill>
          <a:schemeClr val="tx1"/>
        </a:solidFill>
        <a:latin typeface="IBM Plex Sans" panose="020B0503050203000203" pitchFamily="34" charset="0"/>
        <a:ea typeface="+mn-ea"/>
        <a:cs typeface="+mn-cs"/>
      </a:defRPr>
    </a:lvl5pPr>
    <a:lvl6pPr marL="2283212" algn="l" defTabSz="913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9853" algn="l" defTabSz="913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496" algn="l" defTabSz="913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137" algn="l" defTabSz="9132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809" y="3513231"/>
            <a:ext cx="17088485" cy="242418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15616" y="6408636"/>
            <a:ext cx="14072869" cy="28901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97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40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1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88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85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82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79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76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58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72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4575473" y="452899"/>
            <a:ext cx="4523423" cy="96495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05205" y="452899"/>
            <a:ext cx="13235199" cy="964959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9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07809" y="3513230"/>
            <a:ext cx="17088485" cy="242418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15616" y="6408636"/>
            <a:ext cx="14072869" cy="289016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97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94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92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89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87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84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82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79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3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14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087" y="7267309"/>
            <a:ext cx="17088485" cy="2246163"/>
          </a:xfrm>
        </p:spPr>
        <p:txBody>
          <a:bodyPr anchor="t"/>
          <a:lstStyle>
            <a:lvl1pPr algn="l">
              <a:defRPr sz="79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88087" y="4793387"/>
            <a:ext cx="17088485" cy="2473919"/>
          </a:xfrm>
        </p:spPr>
        <p:txBody>
          <a:bodyPr anchor="b"/>
          <a:lstStyle>
            <a:lvl1pPr marL="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1pPr>
            <a:lvl2pPr marL="897462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94922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92384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8984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8730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84766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82228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7968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4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0520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21958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73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531519"/>
            <a:ext cx="888280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462" indent="0">
              <a:buNone/>
              <a:defRPr sz="3900" b="1"/>
            </a:lvl2pPr>
            <a:lvl3pPr marL="1794922" indent="0">
              <a:buNone/>
              <a:defRPr sz="3500" b="1"/>
            </a:lvl3pPr>
            <a:lvl4pPr marL="2692384" indent="0">
              <a:buNone/>
              <a:defRPr sz="3100" b="1"/>
            </a:lvl4pPr>
            <a:lvl5pPr marL="3589845" indent="0">
              <a:buNone/>
              <a:defRPr sz="3100" b="1"/>
            </a:lvl5pPr>
            <a:lvl6pPr marL="4487305" indent="0">
              <a:buNone/>
              <a:defRPr sz="3100" b="1"/>
            </a:lvl6pPr>
            <a:lvl7pPr marL="5384766" indent="0">
              <a:buNone/>
              <a:defRPr sz="3100" b="1"/>
            </a:lvl7pPr>
            <a:lvl8pPr marL="6282228" indent="0">
              <a:buNone/>
              <a:defRPr sz="3100" b="1"/>
            </a:lvl8pPr>
            <a:lvl9pPr marL="7179689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05206" y="3586534"/>
            <a:ext cx="888280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212606" y="2531519"/>
            <a:ext cx="888629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462" indent="0">
              <a:buNone/>
              <a:defRPr sz="3900" b="1"/>
            </a:lvl2pPr>
            <a:lvl3pPr marL="1794922" indent="0">
              <a:buNone/>
              <a:defRPr sz="3500" b="1"/>
            </a:lvl3pPr>
            <a:lvl4pPr marL="2692384" indent="0">
              <a:buNone/>
              <a:defRPr sz="3100" b="1"/>
            </a:lvl4pPr>
            <a:lvl5pPr marL="3589845" indent="0">
              <a:buNone/>
              <a:defRPr sz="3100" b="1"/>
            </a:lvl5pPr>
            <a:lvl6pPr marL="4487305" indent="0">
              <a:buNone/>
              <a:defRPr sz="3100" b="1"/>
            </a:lvl6pPr>
            <a:lvl7pPr marL="5384766" indent="0">
              <a:buNone/>
              <a:defRPr sz="3100" b="1"/>
            </a:lvl7pPr>
            <a:lvl8pPr marL="6282228" indent="0">
              <a:buNone/>
              <a:defRPr sz="3100" b="1"/>
            </a:lvl8pPr>
            <a:lvl9pPr marL="7179689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212606" y="3586534"/>
            <a:ext cx="888629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10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63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38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7" y="450283"/>
            <a:ext cx="6614111" cy="1916307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60147" y="450284"/>
            <a:ext cx="11238749" cy="9652217"/>
          </a:xfrm>
        </p:spPr>
        <p:txBody>
          <a:bodyPr/>
          <a:lstStyle>
            <a:lvl1pPr>
              <a:defRPr sz="6300"/>
            </a:lvl1pPr>
            <a:lvl2pPr>
              <a:defRPr sz="5500"/>
            </a:lvl2pPr>
            <a:lvl3pPr>
              <a:defRPr sz="47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05207" y="2366587"/>
            <a:ext cx="6614111" cy="7735910"/>
          </a:xfrm>
        </p:spPr>
        <p:txBody>
          <a:bodyPr/>
          <a:lstStyle>
            <a:lvl1pPr marL="0" indent="0">
              <a:buNone/>
              <a:defRPr sz="2700"/>
            </a:lvl1pPr>
            <a:lvl2pPr marL="897462" indent="0">
              <a:buNone/>
              <a:defRPr sz="2400"/>
            </a:lvl2pPr>
            <a:lvl3pPr marL="1794922" indent="0">
              <a:buNone/>
              <a:defRPr sz="2000"/>
            </a:lvl3pPr>
            <a:lvl4pPr marL="2692384" indent="0">
              <a:buNone/>
              <a:defRPr sz="1800"/>
            </a:lvl4pPr>
            <a:lvl5pPr marL="3589845" indent="0">
              <a:buNone/>
              <a:defRPr sz="1800"/>
            </a:lvl5pPr>
            <a:lvl6pPr marL="4487305" indent="0">
              <a:buNone/>
              <a:defRPr sz="1800"/>
            </a:lvl6pPr>
            <a:lvl7pPr marL="5384766" indent="0">
              <a:buNone/>
              <a:defRPr sz="1800"/>
            </a:lvl7pPr>
            <a:lvl8pPr marL="6282228" indent="0">
              <a:buNone/>
              <a:defRPr sz="1800"/>
            </a:lvl8pPr>
            <a:lvl9pPr marL="7179689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36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0544" y="7916549"/>
            <a:ext cx="12062460" cy="934593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940544" y="1010511"/>
            <a:ext cx="12062460" cy="6785610"/>
          </a:xfrm>
        </p:spPr>
        <p:txBody>
          <a:bodyPr/>
          <a:lstStyle>
            <a:lvl1pPr marL="0" indent="0">
              <a:buNone/>
              <a:defRPr sz="6300"/>
            </a:lvl1pPr>
            <a:lvl2pPr marL="897462" indent="0">
              <a:buNone/>
              <a:defRPr sz="5500"/>
            </a:lvl2pPr>
            <a:lvl3pPr marL="1794922" indent="0">
              <a:buNone/>
              <a:defRPr sz="4700"/>
            </a:lvl3pPr>
            <a:lvl4pPr marL="2692384" indent="0">
              <a:buNone/>
              <a:defRPr sz="3900"/>
            </a:lvl4pPr>
            <a:lvl5pPr marL="3589845" indent="0">
              <a:buNone/>
              <a:defRPr sz="3900"/>
            </a:lvl5pPr>
            <a:lvl6pPr marL="4487305" indent="0">
              <a:buNone/>
              <a:defRPr sz="3900"/>
            </a:lvl6pPr>
            <a:lvl7pPr marL="5384766" indent="0">
              <a:buNone/>
              <a:defRPr sz="3900"/>
            </a:lvl7pPr>
            <a:lvl8pPr marL="6282228" indent="0">
              <a:buNone/>
              <a:defRPr sz="3900"/>
            </a:lvl8pPr>
            <a:lvl9pPr marL="7179689" indent="0">
              <a:buNone/>
              <a:defRPr sz="39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40544" y="8851142"/>
            <a:ext cx="12062460" cy="1327277"/>
          </a:xfrm>
        </p:spPr>
        <p:txBody>
          <a:bodyPr/>
          <a:lstStyle>
            <a:lvl1pPr marL="0" indent="0">
              <a:buNone/>
              <a:defRPr sz="2700"/>
            </a:lvl1pPr>
            <a:lvl2pPr marL="897462" indent="0">
              <a:buNone/>
              <a:defRPr sz="2400"/>
            </a:lvl2pPr>
            <a:lvl3pPr marL="1794922" indent="0">
              <a:buNone/>
              <a:defRPr sz="2000"/>
            </a:lvl3pPr>
            <a:lvl4pPr marL="2692384" indent="0">
              <a:buNone/>
              <a:defRPr sz="1800"/>
            </a:lvl4pPr>
            <a:lvl5pPr marL="3589845" indent="0">
              <a:buNone/>
              <a:defRPr sz="1800"/>
            </a:lvl5pPr>
            <a:lvl6pPr marL="4487305" indent="0">
              <a:buNone/>
              <a:defRPr sz="1800"/>
            </a:lvl6pPr>
            <a:lvl7pPr marL="5384766" indent="0">
              <a:buNone/>
              <a:defRPr sz="1800"/>
            </a:lvl7pPr>
            <a:lvl8pPr marL="6282228" indent="0">
              <a:buNone/>
              <a:defRPr sz="1800"/>
            </a:lvl8pPr>
            <a:lvl9pPr marL="7179689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66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45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4575473" y="452899"/>
            <a:ext cx="4523423" cy="96495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005205" y="452899"/>
            <a:ext cx="13235199" cy="964959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74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8087" y="7267312"/>
            <a:ext cx="17088485" cy="2246163"/>
          </a:xfrm>
        </p:spPr>
        <p:txBody>
          <a:bodyPr anchor="t"/>
          <a:lstStyle>
            <a:lvl1pPr algn="l">
              <a:defRPr sz="79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88087" y="4793393"/>
            <a:ext cx="17088485" cy="2473919"/>
          </a:xfrm>
        </p:spPr>
        <p:txBody>
          <a:bodyPr anchor="b"/>
          <a:lstStyle>
            <a:lvl1pPr marL="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1pPr>
            <a:lvl2pPr marL="897026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2pPr>
            <a:lvl3pPr marL="1794047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91069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88091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8511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82138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79162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76184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97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0520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219585" y="2638849"/>
            <a:ext cx="8879311" cy="7463648"/>
          </a:xfrm>
        </p:spPr>
        <p:txBody>
          <a:bodyPr/>
          <a:lstStyle>
            <a:lvl1pPr>
              <a:defRPr sz="5500"/>
            </a:lvl1pPr>
            <a:lvl2pPr>
              <a:defRPr sz="47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3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531519"/>
            <a:ext cx="888280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026" indent="0">
              <a:buNone/>
              <a:defRPr sz="3900" b="1"/>
            </a:lvl2pPr>
            <a:lvl3pPr marL="1794047" indent="0">
              <a:buNone/>
              <a:defRPr sz="3500" b="1"/>
            </a:lvl3pPr>
            <a:lvl4pPr marL="2691069" indent="0">
              <a:buNone/>
              <a:defRPr sz="3100" b="1"/>
            </a:lvl4pPr>
            <a:lvl5pPr marL="3588091" indent="0">
              <a:buNone/>
              <a:defRPr sz="3100" b="1"/>
            </a:lvl5pPr>
            <a:lvl6pPr marL="4485115" indent="0">
              <a:buNone/>
              <a:defRPr sz="3100" b="1"/>
            </a:lvl6pPr>
            <a:lvl7pPr marL="5382138" indent="0">
              <a:buNone/>
              <a:defRPr sz="3100" b="1"/>
            </a:lvl7pPr>
            <a:lvl8pPr marL="6279162" indent="0">
              <a:buNone/>
              <a:defRPr sz="3100" b="1"/>
            </a:lvl8pPr>
            <a:lvl9pPr marL="7176184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05206" y="3586534"/>
            <a:ext cx="888280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212610" y="2531519"/>
            <a:ext cx="8886291" cy="1055015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7026" indent="0">
              <a:buNone/>
              <a:defRPr sz="3900" b="1"/>
            </a:lvl2pPr>
            <a:lvl3pPr marL="1794047" indent="0">
              <a:buNone/>
              <a:defRPr sz="3500" b="1"/>
            </a:lvl3pPr>
            <a:lvl4pPr marL="2691069" indent="0">
              <a:buNone/>
              <a:defRPr sz="3100" b="1"/>
            </a:lvl4pPr>
            <a:lvl5pPr marL="3588091" indent="0">
              <a:buNone/>
              <a:defRPr sz="3100" b="1"/>
            </a:lvl5pPr>
            <a:lvl6pPr marL="4485115" indent="0">
              <a:buNone/>
              <a:defRPr sz="3100" b="1"/>
            </a:lvl6pPr>
            <a:lvl7pPr marL="5382138" indent="0">
              <a:buNone/>
              <a:defRPr sz="3100" b="1"/>
            </a:lvl7pPr>
            <a:lvl8pPr marL="6279162" indent="0">
              <a:buNone/>
              <a:defRPr sz="3100" b="1"/>
            </a:lvl8pPr>
            <a:lvl9pPr marL="7176184" indent="0">
              <a:buNone/>
              <a:defRPr sz="31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212610" y="3586534"/>
            <a:ext cx="8886291" cy="6515967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5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86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34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25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7" y="450283"/>
            <a:ext cx="6614111" cy="1916307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860147" y="450288"/>
            <a:ext cx="11238749" cy="9652217"/>
          </a:xfrm>
        </p:spPr>
        <p:txBody>
          <a:bodyPr/>
          <a:lstStyle>
            <a:lvl1pPr>
              <a:defRPr sz="6300"/>
            </a:lvl1pPr>
            <a:lvl2pPr>
              <a:defRPr sz="5500"/>
            </a:lvl2pPr>
            <a:lvl3pPr>
              <a:defRPr sz="47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05207" y="2366587"/>
            <a:ext cx="6614111" cy="7735910"/>
          </a:xfrm>
        </p:spPr>
        <p:txBody>
          <a:bodyPr/>
          <a:lstStyle>
            <a:lvl1pPr marL="0" indent="0">
              <a:buNone/>
              <a:defRPr sz="2700"/>
            </a:lvl1pPr>
            <a:lvl2pPr marL="897026" indent="0">
              <a:buNone/>
              <a:defRPr sz="2400"/>
            </a:lvl2pPr>
            <a:lvl3pPr marL="1794047" indent="0">
              <a:buNone/>
              <a:defRPr sz="2000"/>
            </a:lvl3pPr>
            <a:lvl4pPr marL="2691069" indent="0">
              <a:buNone/>
              <a:defRPr sz="1800"/>
            </a:lvl4pPr>
            <a:lvl5pPr marL="3588091" indent="0">
              <a:buNone/>
              <a:defRPr sz="1800"/>
            </a:lvl5pPr>
            <a:lvl6pPr marL="4485115" indent="0">
              <a:buNone/>
              <a:defRPr sz="1800"/>
            </a:lvl6pPr>
            <a:lvl7pPr marL="5382138" indent="0">
              <a:buNone/>
              <a:defRPr sz="1800"/>
            </a:lvl7pPr>
            <a:lvl8pPr marL="6279162" indent="0">
              <a:buNone/>
              <a:defRPr sz="1800"/>
            </a:lvl8pPr>
            <a:lvl9pPr marL="7176184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2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40544" y="7916549"/>
            <a:ext cx="12062460" cy="934593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940544" y="1010511"/>
            <a:ext cx="12062460" cy="6785610"/>
          </a:xfrm>
        </p:spPr>
        <p:txBody>
          <a:bodyPr/>
          <a:lstStyle>
            <a:lvl1pPr marL="0" indent="0">
              <a:buNone/>
              <a:defRPr sz="6300"/>
            </a:lvl1pPr>
            <a:lvl2pPr marL="897026" indent="0">
              <a:buNone/>
              <a:defRPr sz="5500"/>
            </a:lvl2pPr>
            <a:lvl3pPr marL="1794047" indent="0">
              <a:buNone/>
              <a:defRPr sz="4700"/>
            </a:lvl3pPr>
            <a:lvl4pPr marL="2691069" indent="0">
              <a:buNone/>
              <a:defRPr sz="3900"/>
            </a:lvl4pPr>
            <a:lvl5pPr marL="3588091" indent="0">
              <a:buNone/>
              <a:defRPr sz="3900"/>
            </a:lvl5pPr>
            <a:lvl6pPr marL="4485115" indent="0">
              <a:buNone/>
              <a:defRPr sz="3900"/>
            </a:lvl6pPr>
            <a:lvl7pPr marL="5382138" indent="0">
              <a:buNone/>
              <a:defRPr sz="3900"/>
            </a:lvl7pPr>
            <a:lvl8pPr marL="6279162" indent="0">
              <a:buNone/>
              <a:defRPr sz="3900"/>
            </a:lvl8pPr>
            <a:lvl9pPr marL="7176184" indent="0">
              <a:buNone/>
              <a:defRPr sz="39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940544" y="8851142"/>
            <a:ext cx="12062460" cy="1327277"/>
          </a:xfrm>
        </p:spPr>
        <p:txBody>
          <a:bodyPr/>
          <a:lstStyle>
            <a:lvl1pPr marL="0" indent="0">
              <a:buNone/>
              <a:defRPr sz="2700"/>
            </a:lvl1pPr>
            <a:lvl2pPr marL="897026" indent="0">
              <a:buNone/>
              <a:defRPr sz="2400"/>
            </a:lvl2pPr>
            <a:lvl3pPr marL="1794047" indent="0">
              <a:buNone/>
              <a:defRPr sz="2000"/>
            </a:lvl3pPr>
            <a:lvl4pPr marL="2691069" indent="0">
              <a:buNone/>
              <a:defRPr sz="1800"/>
            </a:lvl4pPr>
            <a:lvl5pPr marL="3588091" indent="0">
              <a:buNone/>
              <a:defRPr sz="1800"/>
            </a:lvl5pPr>
            <a:lvl6pPr marL="4485115" indent="0">
              <a:buNone/>
              <a:defRPr sz="1800"/>
            </a:lvl6pPr>
            <a:lvl7pPr marL="5382138" indent="0">
              <a:buNone/>
              <a:defRPr sz="1800"/>
            </a:lvl7pPr>
            <a:lvl8pPr marL="6279162" indent="0">
              <a:buNone/>
              <a:defRPr sz="1800"/>
            </a:lvl8pPr>
            <a:lvl9pPr marL="7176184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90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6" y="452898"/>
            <a:ext cx="18093691" cy="1884892"/>
          </a:xfrm>
          <a:prstGeom prst="rect">
            <a:avLst/>
          </a:prstGeom>
        </p:spPr>
        <p:txBody>
          <a:bodyPr vert="horz" lIns="179410" tIns="89705" rIns="179410" bIns="89705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638849"/>
            <a:ext cx="18093691" cy="7463648"/>
          </a:xfrm>
          <a:prstGeom prst="rect">
            <a:avLst/>
          </a:prstGeom>
        </p:spPr>
        <p:txBody>
          <a:bodyPr vert="horz" lIns="179410" tIns="89705" rIns="179410" bIns="89705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05206" y="10482096"/>
            <a:ext cx="469095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047"/>
            <a:fld id="{508FF5C5-FE0D-4232-9D4E-8A2066FAA725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047"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68902" y="10482096"/>
            <a:ext cx="636629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047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4407938" y="10482096"/>
            <a:ext cx="4690957" cy="602118"/>
          </a:xfrm>
          <a:prstGeom prst="rect">
            <a:avLst/>
          </a:prstGeom>
        </p:spPr>
        <p:txBody>
          <a:bodyPr vert="horz" lIns="179410" tIns="89705" rIns="179410" bIns="89705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047"/>
            <a:fld id="{E81C6210-EE78-416C-B8FD-575D97BA85A9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047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76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ctr" defTabSz="1794047" rtl="0" eaLnBrk="1" latinLnBrk="0" hangingPunct="1">
        <a:spcBef>
          <a:spcPct val="0"/>
        </a:spcBef>
        <a:buNone/>
        <a:defRPr sz="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2767" indent="-672767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457664" indent="-560638" algn="l" defTabSz="1794047" rtl="0" eaLnBrk="1" latinLnBrk="0" hangingPunct="1">
        <a:spcBef>
          <a:spcPct val="20000"/>
        </a:spcBef>
        <a:buFont typeface="Arial" panose="020B0604020202020204" pitchFamily="34" charset="0"/>
        <a:buChar char="–"/>
        <a:defRPr sz="5500" kern="1200">
          <a:solidFill>
            <a:schemeClr val="tx1"/>
          </a:solidFill>
          <a:latin typeface="+mn-lt"/>
          <a:ea typeface="+mn-ea"/>
          <a:cs typeface="+mn-cs"/>
        </a:defRPr>
      </a:lvl2pPr>
      <a:lvl3pPr marL="2242559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139581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4036604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»"/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33628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830650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727673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624697" indent="-448510" algn="l" defTabSz="1794047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97026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94047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91069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88091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85115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82138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79162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76184" algn="l" defTabSz="1794047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206" y="452898"/>
            <a:ext cx="18093691" cy="1884892"/>
          </a:xfrm>
          <a:prstGeom prst="rect">
            <a:avLst/>
          </a:prstGeom>
        </p:spPr>
        <p:txBody>
          <a:bodyPr vert="horz" lIns="179497" tIns="89748" rIns="179497" bIns="89748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05206" y="2638849"/>
            <a:ext cx="18093691" cy="7463648"/>
          </a:xfrm>
          <a:prstGeom prst="rect">
            <a:avLst/>
          </a:prstGeom>
        </p:spPr>
        <p:txBody>
          <a:bodyPr vert="horz" lIns="179497" tIns="89748" rIns="179497" bIns="89748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922"/>
            <a:fld id="{2CF34C0D-3E2C-4BFA-9E86-42BE061C8432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08.02.2025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868902" y="10482093"/>
            <a:ext cx="636629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92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4407938" y="10482093"/>
            <a:ext cx="4690957" cy="602118"/>
          </a:xfrm>
          <a:prstGeom prst="rect">
            <a:avLst/>
          </a:prstGeom>
        </p:spPr>
        <p:txBody>
          <a:bodyPr vert="horz" lIns="179497" tIns="89748" rIns="179497" bIns="89748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794922"/>
            <a:fld id="{9DB11000-5AB8-4B1D-B861-D0A7E724EF0D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79492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49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xStyles>
    <p:titleStyle>
      <a:lvl1pPr algn="ctr" defTabSz="1794922" rtl="0" eaLnBrk="1" latinLnBrk="0" hangingPunct="1">
        <a:spcBef>
          <a:spcPct val="0"/>
        </a:spcBef>
        <a:buNone/>
        <a:defRPr sz="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3096" indent="-673096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458375" indent="-560913" algn="l" defTabSz="1794922" rtl="0" eaLnBrk="1" latinLnBrk="0" hangingPunct="1">
        <a:spcBef>
          <a:spcPct val="20000"/>
        </a:spcBef>
        <a:buFont typeface="Arial" panose="020B0604020202020204" pitchFamily="34" charset="0"/>
        <a:buChar char="–"/>
        <a:defRPr sz="5500" kern="1200">
          <a:solidFill>
            <a:schemeClr val="tx1"/>
          </a:solidFill>
          <a:latin typeface="+mn-lt"/>
          <a:ea typeface="+mn-ea"/>
          <a:cs typeface="+mn-cs"/>
        </a:defRPr>
      </a:lvl2pPr>
      <a:lvl3pPr marL="2243653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141114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4038575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»"/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36037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833498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730959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628421" indent="-448730" algn="l" defTabSz="1794922" rtl="0" eaLnBrk="1" latinLnBrk="0" hangingPunct="1">
        <a:spcBef>
          <a:spcPct val="20000"/>
        </a:spcBef>
        <a:buFont typeface="Arial" panose="020B0604020202020204" pitchFamily="34" charset="0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97462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794922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3pPr>
      <a:lvl4pPr marL="2692384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4pPr>
      <a:lvl5pPr marL="3589845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5pPr>
      <a:lvl6pPr marL="4487305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6pPr>
      <a:lvl7pPr marL="5384766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7pPr>
      <a:lvl8pPr marL="6282228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8pPr>
      <a:lvl9pPr marL="7179689" algn="l" defTabSz="1794922" rtl="0" eaLnBrk="1" latinLnBrk="0" hangingPunct="1">
        <a:defRPr sz="3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5">
            <a:extLst>
              <a:ext uri="{FF2B5EF4-FFF2-40B4-BE49-F238E27FC236}">
                <a16:creationId xmlns:a16="http://schemas.microsoft.com/office/drawing/2014/main" id="{3C17DED2-5852-844D-89B1-AC6304B37AD7}"/>
              </a:ext>
            </a:extLst>
          </p:cNvPr>
          <p:cNvSpPr/>
          <p:nvPr/>
        </p:nvSpPr>
        <p:spPr>
          <a:xfrm>
            <a:off x="5022850" y="1387475"/>
            <a:ext cx="12719925" cy="1200209"/>
          </a:xfrm>
          <a:prstGeom prst="rect">
            <a:avLst/>
          </a:prstGeom>
        </p:spPr>
        <p:txBody>
          <a:bodyPr wrap="none" lIns="91329" tIns="45661" rIns="91329" bIns="45661">
            <a:spAutoFit/>
          </a:bodyPr>
          <a:lstStyle/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Федеральное государственное бюджетное образовательное учреждение</a:t>
            </a:r>
          </a:p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высшего образования</a:t>
            </a:r>
            <a:r>
              <a:rPr lang="en-US" sz="2400" b="1" dirty="0">
                <a:solidFill>
                  <a:srgbClr val="0071CE"/>
                </a:solidFill>
                <a:latin typeface="IBM Plex Mono" panose="020B0509050203000203"/>
              </a:rPr>
              <a:t> </a:t>
            </a:r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«МИРЭА – Российский технологический университет»</a:t>
            </a:r>
          </a:p>
          <a:p>
            <a:pPr algn="ctr"/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Детский технопарк «Альтаир»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B2EE58B7-D116-1B4C-8728-126099082006}"/>
              </a:ext>
            </a:extLst>
          </p:cNvPr>
          <p:cNvSpPr txBox="1"/>
          <p:nvPr/>
        </p:nvSpPr>
        <p:spPr>
          <a:xfrm>
            <a:off x="1212850" y="4601726"/>
            <a:ext cx="14096999" cy="620226"/>
          </a:xfrm>
          <a:prstGeom prst="rect">
            <a:avLst/>
          </a:prstGeom>
        </p:spPr>
        <p:txBody>
          <a:bodyPr vert="horz" wrap="square" lIns="0" tIns="19868" rIns="0" bIns="0" rtlCol="0" anchor="t">
            <a:spAutoFit/>
          </a:bodyPr>
          <a:lstStyle/>
          <a:p>
            <a:pPr marR="8255"/>
            <a:r>
              <a:rPr lang="ru-RU" sz="3900" dirty="0">
                <a:solidFill>
                  <a:srgbClr val="0F316C"/>
                </a:solidFill>
                <a:latin typeface="IBM Plex Mono"/>
                <a:ea typeface="+mn-lt"/>
                <a:cs typeface="+mn-lt"/>
              </a:rPr>
              <a:t>Симулятор современного танка «Modern </a:t>
            </a:r>
            <a:r>
              <a:rPr lang="ru-RU" sz="3900" err="1">
                <a:solidFill>
                  <a:srgbClr val="0F316C"/>
                </a:solidFill>
                <a:latin typeface="IBM Plex Mono"/>
                <a:ea typeface="+mn-lt"/>
                <a:cs typeface="+mn-lt"/>
              </a:rPr>
              <a:t>Tanks</a:t>
            </a:r>
            <a:r>
              <a:rPr lang="ru-RU" sz="3900" dirty="0">
                <a:solidFill>
                  <a:srgbClr val="0F316C"/>
                </a:solidFill>
                <a:latin typeface="IBM Plex Mono"/>
                <a:ea typeface="+mn-lt"/>
                <a:cs typeface="+mn-lt"/>
              </a:rPr>
              <a:t>»</a:t>
            </a:r>
            <a:endParaRPr lang="ru-RU">
              <a:solidFill>
                <a:srgbClr val="0F316C"/>
              </a:solidFill>
              <a:latin typeface="IBM Plex Mono"/>
            </a:endParaRPr>
          </a:p>
        </p:txBody>
      </p:sp>
      <p:sp>
        <p:nvSpPr>
          <p:cNvPr id="9" name="Прямоугольник 6">
            <a:extLst>
              <a:ext uri="{FF2B5EF4-FFF2-40B4-BE49-F238E27FC236}">
                <a16:creationId xmlns:a16="http://schemas.microsoft.com/office/drawing/2014/main" id="{D125CC50-3C8B-49CB-98CD-752D0111ED89}"/>
              </a:ext>
            </a:extLst>
          </p:cNvPr>
          <p:cNvSpPr/>
          <p:nvPr/>
        </p:nvSpPr>
        <p:spPr>
          <a:xfrm>
            <a:off x="603250" y="7707413"/>
            <a:ext cx="8267326" cy="461546"/>
          </a:xfrm>
          <a:prstGeom prst="rect">
            <a:avLst/>
          </a:prstGeom>
        </p:spPr>
        <p:txBody>
          <a:bodyPr wrap="square" lIns="91329" tIns="45661" rIns="91329" bIns="45661">
            <a:spAutoFit/>
          </a:bodyPr>
          <a:lstStyle/>
          <a:p>
            <a:r>
              <a:rPr lang="ru-RU" sz="2400" b="1" dirty="0">
                <a:solidFill>
                  <a:srgbClr val="0071CE"/>
                </a:solidFill>
                <a:latin typeface="IBM Plex Mono" panose="020B0509050203000203"/>
              </a:rPr>
              <a:t>Презентацию подготовили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617AE52-3068-4693-AF02-A8FDDED54368}"/>
              </a:ext>
            </a:extLst>
          </p:cNvPr>
          <p:cNvSpPr/>
          <p:nvPr/>
        </p:nvSpPr>
        <p:spPr>
          <a:xfrm>
            <a:off x="603255" y="8100397"/>
            <a:ext cx="8111292" cy="2308205"/>
          </a:xfrm>
          <a:prstGeom prst="rect">
            <a:avLst/>
          </a:prstGeom>
        </p:spPr>
        <p:txBody>
          <a:bodyPr wrap="none" lIns="91329" tIns="45661" rIns="91329" bIns="45661" anchor="t">
            <a:spAutoFit/>
          </a:bodyPr>
          <a:lstStyle/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Ученики группы 3-Д2</a:t>
            </a:r>
            <a:r>
              <a:rPr lang="en-US" sz="2400" dirty="0">
                <a:solidFill>
                  <a:srgbClr val="0F316C"/>
                </a:solidFill>
                <a:latin typeface="IBM Plex Mono" panose="020B0509050203000203"/>
              </a:rPr>
              <a:t>: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 err="1">
                <a:solidFill>
                  <a:srgbClr val="0F316C"/>
                </a:solidFill>
                <a:ea typeface="+mn-lt"/>
                <a:cs typeface="+mn-lt"/>
              </a:rPr>
              <a:t>Абуд</a:t>
            </a:r>
            <a:r>
              <a:rPr lang="ru-RU" sz="2400">
                <a:solidFill>
                  <a:srgbClr val="0F316C"/>
                </a:solidFill>
                <a:ea typeface="+mn-lt"/>
                <a:cs typeface="+mn-lt"/>
              </a:rPr>
              <a:t> Р. Н.</a:t>
            </a:r>
            <a:endParaRPr lang="ru-RU"/>
          </a:p>
          <a:p>
            <a:r>
              <a:rPr lang="ru-RU" sz="2400">
                <a:solidFill>
                  <a:srgbClr val="0F316C"/>
                </a:solidFill>
                <a:ea typeface="+mn-lt"/>
                <a:cs typeface="+mn-lt"/>
              </a:rPr>
              <a:t>Сотник П. Д.</a:t>
            </a:r>
            <a:endParaRPr lang="ru-RU"/>
          </a:p>
          <a:p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Руководитель</a:t>
            </a:r>
            <a:r>
              <a:rPr lang="en-US" sz="2400" dirty="0">
                <a:solidFill>
                  <a:srgbClr val="0F316C"/>
                </a:solidFill>
                <a:latin typeface="IBM Plex Mono" panose="020B0509050203000203"/>
              </a:rPr>
              <a:t>: 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Борисов А.И.</a:t>
            </a:r>
          </a:p>
          <a:p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Преподаватель Детского технопарка «Альтаир»</a:t>
            </a:r>
            <a:endParaRPr lang="ru-RU" sz="2400" dirty="0">
              <a:solidFill>
                <a:srgbClr val="0F31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00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8405D-83BD-C1C3-0F43-B3B2F8313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DC00172-0CF4-111C-D11F-8299F692965A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0DBA097-EBDE-D456-283A-0CF7A4D113E9}"/>
              </a:ext>
            </a:extLst>
          </p:cNvPr>
          <p:cNvSpPr/>
          <p:nvPr/>
        </p:nvSpPr>
        <p:spPr>
          <a:xfrm>
            <a:off x="1212859" y="2606675"/>
            <a:ext cx="17449792" cy="585810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endParaRPr lang="ru-RU" sz="2400" dirty="0">
              <a:solidFill>
                <a:srgbClr val="FF0000"/>
              </a:solidFill>
              <a:latin typeface="IBM Plex Mono" panose="020B0509050203000203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7ED88405-9446-3247-447A-459F67B5EA4E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5C1AFFD0-8B81-4990-AC25-99FDF90E71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10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44A39901-A4F6-E4A0-AD6A-A20B9D945D16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 </a:t>
            </a:r>
          </a:p>
        </p:txBody>
      </p:sp>
      <p:pic>
        <p:nvPicPr>
          <p:cNvPr id="11" name="Рисунок 10" descr="Изображение выглядит как снимок экрана, круг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1D2C44AD-BC44-8A3A-FE1C-ECE3EB3A3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178" y="6361918"/>
            <a:ext cx="8108359" cy="4568843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екст, снимок экрана, дисплей, Мультимедийное программное обеспечен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7EE72EDC-F5C5-6D35-9068-794A3280C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56" y="6360368"/>
            <a:ext cx="8118477" cy="4571988"/>
          </a:xfrm>
          <a:prstGeom prst="rect">
            <a:avLst/>
          </a:prstGeom>
        </p:spPr>
      </p:pic>
      <p:pic>
        <p:nvPicPr>
          <p:cNvPr id="21" name="Рисунок 20" descr="Изображение выглядит как снимок экрана, текст, Цифровая сборка, в помещении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B1F9B849-AC53-0055-4145-76C3363C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029" y="1942121"/>
            <a:ext cx="7653057" cy="4316907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снимок экрана, текст, Программное обеспечение для видеоигр, Компьютерная игр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A2EDAE00-C419-1CDA-030E-312DCC67F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472" y="1937773"/>
            <a:ext cx="7784589" cy="432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5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38945-1A2F-5ABE-E538-324A17392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95AF41E-0CF4-3793-C5A7-FD76E99848A3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4D8AADB-4C05-6678-CA02-C3F646A39100}"/>
              </a:ext>
            </a:extLst>
          </p:cNvPr>
          <p:cNvSpPr/>
          <p:nvPr/>
        </p:nvSpPr>
        <p:spPr>
          <a:xfrm>
            <a:off x="1212859" y="2606675"/>
            <a:ext cx="17449792" cy="585810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endParaRPr lang="ru-RU" sz="2400" dirty="0">
              <a:solidFill>
                <a:srgbClr val="FF0000"/>
              </a:solidFill>
              <a:latin typeface="IBM Plex Mono" panose="020B0509050203000203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A410400A-F2F1-F768-8695-A39E094B5EF6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4B070CFD-C532-6F74-D062-D0113CE7B2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11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DC559F5C-926C-0656-0C5E-948798D23B0F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 </a:t>
            </a:r>
          </a:p>
        </p:txBody>
      </p:sp>
      <p:pic>
        <p:nvPicPr>
          <p:cNvPr id="2" name="Рисунок 1" descr="Изображение выглядит как текст, снимок экрана, Графическое программное обеспечен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38C70D88-BF85-8FF2-551C-FA5C25DDE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880" y="2495252"/>
            <a:ext cx="7855413" cy="4403998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Графическое программное обеспечение, Мультимедийное программное обеспечен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7F3E608B-14E1-EF6F-5609-CB99F18C3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459" y="2496521"/>
            <a:ext cx="7855413" cy="4401449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нимок экрана, круг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1A5D79E0-A96B-B460-9CFD-2ECEAB34B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217" y="7044971"/>
            <a:ext cx="7076343" cy="399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B0711-202D-A8EB-2A20-E574013C4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6A1FC67E-EC29-0C3A-D797-9AD5D1335AC2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E57072A-401D-AC39-16B0-ECEFC9D6EA8B}"/>
              </a:ext>
            </a:extLst>
          </p:cNvPr>
          <p:cNvSpPr/>
          <p:nvPr/>
        </p:nvSpPr>
        <p:spPr>
          <a:xfrm>
            <a:off x="1212859" y="2606675"/>
            <a:ext cx="17449792" cy="585810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endParaRPr lang="ru-RU" sz="2400" dirty="0">
              <a:solidFill>
                <a:srgbClr val="FF0000"/>
              </a:solidFill>
              <a:latin typeface="IBM Plex Mono" panose="020B0509050203000203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4D31E395-2345-22A3-A7B3-0C6217FCDA2B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75C1AA70-3970-ACBC-30BC-B7E284E256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12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39D8516F-00B0-5C55-CBFA-F23B1E4ACB8A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 </a:t>
            </a:r>
          </a:p>
        </p:txBody>
      </p:sp>
      <p:pic>
        <p:nvPicPr>
          <p:cNvPr id="2" name="Рисунок 1" descr="Изображение выглядит как военный автомобиль, текст, транспорт, оруж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19E181D5-E185-D651-48C0-89F9DEC5D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31" y="1832103"/>
            <a:ext cx="8452365" cy="4789888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1237D230-0E61-277A-8D73-7B7CAC00D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368" y="1829266"/>
            <a:ext cx="8533307" cy="4795585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1348DEDB-D3C5-80E8-2816-E99342CE1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273" y="6620960"/>
            <a:ext cx="7946474" cy="441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5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Перспектива развития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3355800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Перспективы проекта безграничны. Например, в игре может быть реализована как иная техника со своим функционалом, так и умные противники с использованием искусственного интелекта. Также может быть улучшена основная технология Ray casting'а добавлением большего разнообразия текстур, противников, объектов с разными высотами или использованием технологии floorcasting для реалистичной отрисовки пола. В игре представлен широкий инструментарий для создания новых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уровней.</a:t>
            </a:r>
            <a:endParaRPr lang="en-US" sz="24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65A9FFA6-E418-4456-9836-6EF5BE43E3B2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4496E1BF-FDB5-4819-B22E-5E2AA745C59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13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D33D491F-158A-4C71-8B36-0B3E94E759E1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 </a:t>
            </a:r>
          </a:p>
        </p:txBody>
      </p:sp>
      <p:pic>
        <p:nvPicPr>
          <p:cNvPr id="2" name="Рисунок 1" descr="Ray Casting For Game Programming - Page 11">
            <a:extLst>
              <a:ext uri="{FF2B5EF4-FFF2-40B4-BE49-F238E27FC236}">
                <a16:creationId xmlns:a16="http://schemas.microsoft.com/office/drawing/2014/main" id="{57F8AA39-431B-8A11-8355-3161D6831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498" y="6146212"/>
            <a:ext cx="5828407" cy="369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8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19E5809D-DA8E-6142-B00E-E8405A99C639}"/>
              </a:ext>
            </a:extLst>
          </p:cNvPr>
          <p:cNvSpPr txBox="1"/>
          <p:nvPr/>
        </p:nvSpPr>
        <p:spPr>
          <a:xfrm>
            <a:off x="1366783" y="4705871"/>
            <a:ext cx="8686800" cy="1897608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СПАСИБО </a:t>
            </a:r>
            <a:b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</a:br>
            <a:r>
              <a:rPr lang="ru-RU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ЗА ВНИМАНИЕ!</a:t>
            </a:r>
            <a:r>
              <a:rPr lang="en-US" sz="6100" b="1" dirty="0">
                <a:solidFill>
                  <a:srgbClr val="0071CE"/>
                </a:solidFill>
                <a:latin typeface="Montserrat SemiBold" pitchFamily="2" charset="77"/>
                <a:cs typeface="Times New Roman" panose="02020603050405020304" pitchFamily="18" charset="0"/>
              </a:rPr>
              <a:t> </a:t>
            </a:r>
            <a:endParaRPr lang="ru-RU" sz="6100" b="1" dirty="0">
              <a:solidFill>
                <a:srgbClr val="0071CE"/>
              </a:solidFill>
              <a:latin typeface="Montserrat SemiBold" pitchFamily="2" charset="77"/>
              <a:cs typeface="Times New Roman" panose="02020603050405020304" pitchFamily="18" charset="0"/>
            </a:endParaRPr>
          </a:p>
        </p:txBody>
      </p:sp>
      <p:sp>
        <p:nvSpPr>
          <p:cNvPr id="3" name="Google Shape;91;p32">
            <a:extLst>
              <a:ext uri="{FF2B5EF4-FFF2-40B4-BE49-F238E27FC236}">
                <a16:creationId xmlns:a16="http://schemas.microsoft.com/office/drawing/2014/main" id="{513C0B09-2EE8-427C-BD7E-44E2406065B4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2;p32">
            <a:extLst>
              <a:ext uri="{FF2B5EF4-FFF2-40B4-BE49-F238E27FC236}">
                <a16:creationId xmlns:a16="http://schemas.microsoft.com/office/drawing/2014/main" id="{8842DB57-6BA8-4D16-B816-4AD9C82F1F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14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5" name="Google Shape;92;p32">
            <a:extLst>
              <a:ext uri="{FF2B5EF4-FFF2-40B4-BE49-F238E27FC236}">
                <a16:creationId xmlns:a16="http://schemas.microsoft.com/office/drawing/2014/main" id="{60331194-1898-4946-8A1C-7C20B181B60D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 </a:t>
            </a:r>
          </a:p>
        </p:txBody>
      </p:sp>
      <p:pic>
        <p:nvPicPr>
          <p:cNvPr id="6" name="Рисунок 5" descr="Изображение выглядит как смайлик, эмотикон, желтый, графическая вставк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DB964041-67A5-0EC0-B49C-93C2B3230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937" y="3824598"/>
            <a:ext cx="5811111" cy="36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5020935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400" b="1" dirty="0">
                <a:latin typeface="IBM Plex Mono" panose="020B0509050203000203"/>
              </a:rPr>
              <a:t>Цели</a:t>
            </a:r>
            <a:r>
              <a:rPr lang="en-US" sz="2400" b="1" dirty="0">
                <a:latin typeface="IBM Plex Mono" panose="020B0509050203000203"/>
              </a:rPr>
              <a:t>:</a:t>
            </a:r>
            <a:endParaRPr lang="ru-RU" sz="2400" b="1" dirty="0">
              <a:latin typeface="IBM Plex Mono" panose="020B0509050203000203"/>
            </a:endParaRPr>
          </a:p>
          <a:p>
            <a:pPr indent="725170" algn="just">
              <a:lnSpc>
                <a:spcPct val="150000"/>
              </a:lnSpc>
            </a:pPr>
            <a:r>
              <a:rPr lang="ru-RU" sz="2400">
                <a:solidFill>
                  <a:srgbClr val="0F316C"/>
                </a:solidFill>
                <a:latin typeface="IBM Plex Mono"/>
                <a:ea typeface="+mn-lt"/>
                <a:cs typeface="+mn-lt"/>
              </a:rPr>
              <a:t>Цель проекта состоит в том, чтобы сделать реалистичную игру, помогающую понять, как работает современная бронетехника от лица экипажа (а именно наводчика).</a:t>
            </a:r>
            <a:endParaRPr lang="ru-RU">
              <a:solidFill>
                <a:srgbClr val="0F316C"/>
              </a:solidFill>
              <a:latin typeface="IBM Plex Mono"/>
            </a:endParaRPr>
          </a:p>
          <a:p>
            <a:pPr indent="725170" algn="just">
              <a:lnSpc>
                <a:spcPct val="150000"/>
              </a:lnSpc>
            </a:pPr>
            <a:endParaRPr lang="en-US" sz="2400" dirty="0">
              <a:latin typeface="IBM Plex Mono" panose="020B0509050203000203"/>
            </a:endParaRPr>
          </a:p>
          <a:p>
            <a:pPr algn="just">
              <a:lnSpc>
                <a:spcPct val="150000"/>
              </a:lnSpc>
            </a:pPr>
            <a:r>
              <a:rPr lang="ru-RU" sz="2400" b="1" dirty="0">
                <a:latin typeface="IBM Plex Mono" panose="020B0509050203000203"/>
              </a:rPr>
              <a:t>Задачи</a:t>
            </a:r>
            <a:r>
              <a:rPr lang="en-US" sz="2400" b="1" dirty="0">
                <a:latin typeface="IBM Plex Mono" panose="020B0509050203000203"/>
              </a:rPr>
              <a:t>:</a:t>
            </a:r>
            <a:endParaRPr lang="ru-RU" sz="2400" b="1" dirty="0">
              <a:latin typeface="IBM Plex Mono" panose="020B0509050203000203"/>
            </a:endParaRPr>
          </a:p>
          <a:p>
            <a:pPr indent="725170" algn="just">
              <a:lnSpc>
                <a:spcPct val="150000"/>
              </a:lnSpc>
            </a:pP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Реализовать псевдо 3D мир;</a:t>
            </a:r>
          </a:p>
          <a:p>
            <a:pPr indent="725170" algn="just">
              <a:lnSpc>
                <a:spcPct val="150000"/>
              </a:lnSpc>
            </a:pPr>
            <a:r>
              <a:rPr lang="ru-RU" sz="2400">
                <a:solidFill>
                  <a:srgbClr val="0F316C"/>
                </a:solidFill>
                <a:latin typeface="IBM Plex Mono"/>
                <a:ea typeface="Calibri"/>
                <a:cs typeface="Calibri"/>
              </a:rPr>
              <a:t>Реализовать весь основной функционал современных танковых систем управления огнем;</a:t>
            </a:r>
          </a:p>
          <a:p>
            <a:pPr indent="725170" algn="just">
              <a:lnSpc>
                <a:spcPct val="150000"/>
              </a:lnSpc>
            </a:pPr>
            <a:r>
              <a:rPr lang="ru-RU" sz="2400">
                <a:solidFill>
                  <a:srgbClr val="0F316C"/>
                </a:solidFill>
                <a:latin typeface="IBM Plex Mono"/>
                <a:ea typeface="Calibri"/>
                <a:cs typeface="Calibri"/>
              </a:rPr>
              <a:t>Сделать понятное обучение, помогающее понять, как работают главные механики игры;</a:t>
            </a:r>
          </a:p>
          <a:p>
            <a:pPr indent="725170" algn="just">
              <a:lnSpc>
                <a:spcPct val="150000"/>
              </a:lnSpc>
            </a:pPr>
            <a:r>
              <a:rPr lang="ru-RU" sz="2400">
                <a:solidFill>
                  <a:srgbClr val="0F316C"/>
                </a:solidFill>
                <a:latin typeface="IBM Plex Mono"/>
                <a:ea typeface="Calibri"/>
                <a:cs typeface="Calibri"/>
              </a:rPr>
              <a:t>Сделать несколько уровней, раскрывающих механики игры.</a:t>
            </a:r>
            <a:endParaRPr lang="ru-RU" sz="2400" dirty="0">
              <a:solidFill>
                <a:srgbClr val="0F316C"/>
              </a:solidFill>
              <a:latin typeface="IBM Plex Mono"/>
              <a:ea typeface="Calibri"/>
              <a:cs typeface="Calibri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C7ABB37D-F776-4350-89C9-A2EF029A9BC6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AD67360E-EB6C-4906-AC73-CF444AFE0D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3600" b="1" dirty="0">
                <a:solidFill>
                  <a:schemeClr val="lt2"/>
                </a:solidFill>
                <a:ea typeface="Calibri"/>
                <a:cs typeface="Calibri"/>
              </a:rPr>
              <a:t>2</a:t>
            </a:r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46CBBB86-7E57-47DA-953D-FF1952EC9641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 </a:t>
            </a:r>
          </a:p>
        </p:txBody>
      </p:sp>
    </p:spTree>
    <p:extLst>
      <p:ext uri="{BB962C8B-B14F-4D97-AF65-F5344CB8AC3E}">
        <p14:creationId xmlns:p14="http://schemas.microsoft.com/office/powerpoint/2010/main" val="62375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1693806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>
                <a:solidFill>
                  <a:srgbClr val="0F316C"/>
                </a:solidFill>
                <a:latin typeface="IBM Plex Mono"/>
                <a:ea typeface="+mn-lt"/>
                <a:cs typeface="+mn-lt"/>
              </a:rPr>
              <a:t>В связи с кратным увеличением производства и модернизации современных танков и, следовательно, увеличением потребности в обученных танковых экипажах, данный симулятор будет очень полезен для подобных задач. </a:t>
            </a:r>
            <a:endParaRPr lang="ru-RU">
              <a:solidFill>
                <a:srgbClr val="0F316C"/>
              </a:solidFill>
              <a:latin typeface="IBM Plex Mono"/>
              <a:ea typeface="+mn-lt"/>
              <a:cs typeface="+mn-lt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679DB89D-4410-4E83-95AE-33A3192BF4DA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0E351E19-117A-4A74-AF80-9989B1F7C4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3600" b="1" dirty="0">
                <a:solidFill>
                  <a:schemeClr val="lt2"/>
                </a:solidFill>
              </a:rPr>
              <a:t>3</a:t>
            </a:r>
            <a:endParaRPr lang="ru-RU" sz="3600" b="1" dirty="0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E1A4293F-7836-4555-83D2-9807288F84A7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 </a:t>
            </a:r>
          </a:p>
        </p:txBody>
      </p:sp>
      <p:pic>
        <p:nvPicPr>
          <p:cNvPr id="2" name="Рисунок 1" descr="Изображение выглядит как оружие, Боевая машина, инжиниринг, военный автомобиль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EF71A898-0CCF-5F36-2392-1F0766EBA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35" y="4641481"/>
            <a:ext cx="8844931" cy="5885012"/>
          </a:xfrm>
          <a:prstGeom prst="rect">
            <a:avLst/>
          </a:prstGeom>
        </p:spPr>
      </p:pic>
      <p:pic>
        <p:nvPicPr>
          <p:cNvPr id="3" name="Рисунок 2" descr="Изображение выглядит как военный автомобиль, транспортное средство, Масштабная модель, оруж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7C02E15D-04CF-B7D6-050E-376A26B0D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149" y="4646605"/>
            <a:ext cx="9489944" cy="596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1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Возможности проекта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5017793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/>
                <a:ea typeface="+mn-lt"/>
                <a:cs typeface="+mn-lt"/>
              </a:rPr>
              <a:t>Заходя в игру, пользователь видит основное меню, в котором можно перейти в окно с настройками, где можно менять </a:t>
            </a:r>
            <a:r>
              <a:rPr lang="ru-RU" sz="2400">
                <a:solidFill>
                  <a:srgbClr val="0F316C"/>
                </a:solidFill>
                <a:latin typeface="IBM Plex Mono"/>
                <a:ea typeface="+mn-lt"/>
                <a:cs typeface="+mn-lt"/>
              </a:rPr>
              <a:t>разрешение, выбирать ФПС, регулировать громкость и т.д., и окно </a:t>
            </a:r>
            <a:r>
              <a:rPr lang="ru-RU" sz="2400" dirty="0">
                <a:solidFill>
                  <a:srgbClr val="0F316C"/>
                </a:solidFill>
                <a:latin typeface="IBM Plex Mono"/>
                <a:ea typeface="+mn-lt"/>
                <a:cs typeface="+mn-lt"/>
              </a:rPr>
              <a:t>с выбором уровня, техники, боеприпасов с кратким описанием; </a:t>
            </a:r>
            <a:endParaRPr lang="ru-RU" sz="2400">
              <a:solidFill>
                <a:srgbClr val="0F316C"/>
              </a:solidFill>
              <a:latin typeface="IBM Plex Mono"/>
              <a:ea typeface="+mn-lt"/>
              <a:cs typeface="+mn-lt"/>
            </a:endParaRPr>
          </a:p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/>
                <a:ea typeface="+mn-lt"/>
                <a:cs typeface="+mn-lt"/>
              </a:rPr>
              <a:t>В самой игре пользователь может включать/выключать СУО (система управление огнем), наводить орудие по вертикали и горизонтали с помощью стрелок на клаиатуре или с помощью мышки, игрок может переключаться между тепловизионным и оптическим каналами прицела и менять их приближение. Также доступны, такие функцие СУО как замер дистанции до цели и </a:t>
            </a:r>
            <a:r>
              <a:rPr lang="ru-RU" sz="2400">
                <a:solidFill>
                  <a:srgbClr val="0F316C"/>
                </a:solidFill>
                <a:latin typeface="IBM Plex Mono"/>
                <a:ea typeface="+mn-lt"/>
                <a:cs typeface="+mn-lt"/>
              </a:rPr>
              <a:t>захват на АСЦ (автомат сопровождения цели). Доступен выбор боеприпасов и выстрел из основного орудия на левую кнопку мыши. Пользователь может перемещаться по карте со спецификой техники.</a:t>
            </a:r>
            <a:endParaRPr lang="ru-RU" sz="2400" dirty="0">
              <a:solidFill>
                <a:srgbClr val="FF0000"/>
              </a:solidFill>
              <a:latin typeface="IBM Plex Mono"/>
              <a:ea typeface="Calibri"/>
              <a:cs typeface="Calibri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3C77FCA4-AF52-48FB-ADF9-6C7B7BABFCDE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5CA815ED-4185-41E2-8886-39C3BDB1A3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4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BA932A32-3B4D-4665-8B22-8CB4040FCF90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 </a:t>
            </a:r>
          </a:p>
        </p:txBody>
      </p:sp>
    </p:spTree>
    <p:extLst>
      <p:ext uri="{BB962C8B-B14F-4D97-AF65-F5344CB8AC3E}">
        <p14:creationId xmlns:p14="http://schemas.microsoft.com/office/powerpoint/2010/main" val="238952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1693806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Разработка началась с создания главного меню игры и настроек. Был реализован класс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Settings со всеми параметрами и константами, база данных, где сохраняются выбранные </a:t>
            </a: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пользователем настройки.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5B755245-146C-4C77-8188-61C98A8D7F26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35D84239-7F67-49A2-8D0F-AF5CA473F0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3600" b="1" dirty="0">
                <a:solidFill>
                  <a:schemeClr val="lt2"/>
                </a:solidFill>
              </a:rPr>
              <a:t>5</a:t>
            </a:r>
            <a:endParaRPr lang="ru-RU" sz="3600" b="1" dirty="0">
              <a:solidFill>
                <a:schemeClr val="lt2"/>
              </a:solidFill>
              <a:ea typeface="Calibri"/>
              <a:cs typeface="Calibri"/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A780AAF1-9305-4A2A-A83F-34410663E880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 </a:t>
            </a:r>
          </a:p>
        </p:txBody>
      </p:sp>
      <p:pic>
        <p:nvPicPr>
          <p:cNvPr id="2" name="Рисунок 1" descr="Изображение выглядит как текст, снимок экрана, программное обеспечение, дисплей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3ABE8183-5592-6792-0554-ED844BACE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973" y="5083747"/>
            <a:ext cx="8246704" cy="3219684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60B1B082-63AD-0CE0-DDC3-A8B71885F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40" y="5087311"/>
            <a:ext cx="10044444" cy="56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1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1693806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Следующим шагом стала реализация 2D-состовляющей игры. Была реализована карта с соответствующим классом, началась разработка класса Tank, пока что только с движением по карте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с коллизиями. В нынешнем положении игры это можно заметить на примере миникарты.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0B4DD5A9-F08B-4958-9BA4-848687AE7578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1CCF94E4-0E72-4BCE-B125-D11ECEB5A2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6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B0940162-C029-4FB8-89C0-20EE3AA6449D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 </a:t>
            </a:r>
          </a:p>
        </p:txBody>
      </p:sp>
      <p:pic>
        <p:nvPicPr>
          <p:cNvPr id="2" name="Рисунок 1" descr="Изображение выглядит как снимок экрана, 3D-моделирование, Графическое программное обеспечение, Мультимедийное программное обеспечен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87164233-0FCF-2FDA-17A5-B7B127359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277" y="5098736"/>
            <a:ext cx="5099268" cy="4552723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, программное обеспечение, Операционная систе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D015444B-03BD-6063-B3E6-09A02FBFE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656" y="5099798"/>
            <a:ext cx="6005205" cy="3187339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программное обеспечение, Операционная систе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D3325C9C-4CE3-AC12-5A53-8823E77B8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6597" y="5100092"/>
            <a:ext cx="5853761" cy="34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3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Ход разработки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1693806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Далее была реализована главная сложность - Ray casting. На разработку и тестирование на баги пришлось потратить немало времени, но в итоге все получилось. После этого были сделаны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прицелы с изменением кратности и некоторыми функциями СУО.</a:t>
            </a:r>
            <a:endParaRPr lang="ru-RU" sz="2400" dirty="0">
              <a:solidFill>
                <a:srgbClr val="0F316C"/>
              </a:solidFill>
              <a:latin typeface="IBM Plex Mono" panose="020B0509050203000203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7B4A44EC-1594-455B-87B9-E970367F06C1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77B47CBC-8E50-4970-A143-7B7690B7CF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sz="3600" b="1" dirty="0">
                <a:solidFill>
                  <a:schemeClr val="lt2"/>
                </a:solidFill>
                <a:ea typeface="Calibri"/>
                <a:cs typeface="Calibri"/>
              </a:rPr>
              <a:t>7</a:t>
            </a: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793B84AB-D435-45E7-AB66-2F9F94F92A2A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</a:t>
            </a:r>
          </a:p>
        </p:txBody>
      </p:sp>
      <p:pic>
        <p:nvPicPr>
          <p:cNvPr id="2" name="Рисунок 1" descr="Изображение выглядит как текст, снимок экрана, Графическое программное обеспечение, Мультимедийное программное обеспечен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6CDDAEA1-BB99-EE51-FC6C-BB52BCD7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04" y="4617187"/>
            <a:ext cx="5878140" cy="3348615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, текст, круг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7C982B70-D16F-AF1A-631F-651574A9B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206" y="7967180"/>
            <a:ext cx="5884976" cy="334607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дерево, снимок экрана, круг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8E3808F6-6FFC-71AE-35C2-A44596904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206" y="4624715"/>
            <a:ext cx="5884976" cy="3343462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текст, снимок экрана, дисплей, Мультимедийное программное обеспечен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D017AAAB-C289-61B4-E003-3DB996FB7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09" y="7963731"/>
            <a:ext cx="5873794" cy="334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9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 anchor="t">
            <a:spAutoFit/>
          </a:bodyPr>
          <a:lstStyle/>
          <a:p>
            <a:pPr marR="8255"/>
            <a:r>
              <a:rPr lang="ru-RU" sz="4700" b="1">
                <a:solidFill>
                  <a:srgbClr val="0F316C"/>
                </a:solidFill>
                <a:latin typeface="Montserrat SemiBold"/>
                <a:cs typeface="Times New Roman"/>
              </a:rPr>
              <a:t>Ход разработки</a:t>
            </a:r>
            <a:endParaRPr lang="ru-RU" sz="4700" b="1" dirty="0">
              <a:solidFill>
                <a:srgbClr val="0F316C"/>
              </a:solidFill>
              <a:latin typeface="Montserrat SemiBold"/>
              <a:cs typeface="Times New Roman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2247804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r>
              <a:rPr lang="ru-RU" sz="2400" dirty="0">
                <a:solidFill>
                  <a:srgbClr val="0F316C"/>
                </a:solidFill>
                <a:latin typeface="IBM Plex Mono" panose="020B0509050203000203"/>
              </a:rPr>
              <a:t>После реализации остальных функций и механик следующей сложностью стали спрайты. Для отображения спрайтов в Ray casting'е были созданы отдельные классы со всей их логикой, также были созданы объемные спрайты, состоящие из набора по восемь картинок. В конце разработки были </a:t>
            </a:r>
            <a:r>
              <a:rPr lang="ru-RU" sz="2400">
                <a:solidFill>
                  <a:srgbClr val="0F316C"/>
                </a:solidFill>
                <a:latin typeface="IBM Plex Mono" panose="020B0509050203000203"/>
              </a:rPr>
              <a:t>доделаны финальные окна, уровни и урон по спрайтам.</a:t>
            </a: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00F1063F-301E-46DE-9766-549B565EE75C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1099A52F-D26F-4E62-B90B-476DA3F688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8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19891C55-31F6-446F-BCC0-AB0CEA5883A5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 </a:t>
            </a:r>
          </a:p>
        </p:txBody>
      </p:sp>
      <p:pic>
        <p:nvPicPr>
          <p:cNvPr id="2" name="Рисунок 1" descr="Изображение выглядит как текст, снимок экрана, Графическое программное обеспечение, Мультимедийное программное обеспечен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CBEC56FC-62A0-4251-9DB9-B99E47CC7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532" y="5649682"/>
            <a:ext cx="8747406" cy="4916429"/>
          </a:xfrm>
          <a:prstGeom prst="rect">
            <a:avLst/>
          </a:prstGeom>
        </p:spPr>
      </p:pic>
      <p:pic>
        <p:nvPicPr>
          <p:cNvPr id="3" name="Рисунок 2" descr="Изображение выглядит как снимок экрана, круг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21C88CF2-7AF4-AC93-3BCA-80A60B339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43" y="5651845"/>
            <a:ext cx="8736225" cy="492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9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51E702C-48AD-4939-8EBB-F5754B52A1E5}"/>
              </a:ext>
            </a:extLst>
          </p:cNvPr>
          <p:cNvSpPr txBox="1"/>
          <p:nvPr/>
        </p:nvSpPr>
        <p:spPr>
          <a:xfrm>
            <a:off x="1212858" y="1082679"/>
            <a:ext cx="16763992" cy="743337"/>
          </a:xfrm>
          <a:prstGeom prst="rect">
            <a:avLst/>
          </a:prstGeom>
        </p:spPr>
        <p:txBody>
          <a:bodyPr vert="horz" wrap="square" lIns="0" tIns="19868" rIns="0" bIns="0" rtlCol="0">
            <a:spAutoFit/>
          </a:bodyPr>
          <a:lstStyle/>
          <a:p>
            <a:pPr marR="8365"/>
            <a:r>
              <a:rPr lang="ru-RU" sz="4700" b="1" dirty="0">
                <a:solidFill>
                  <a:srgbClr val="0F316C"/>
                </a:solidFill>
                <a:latin typeface="Montserrat SemiBold" pitchFamily="2" charset="77"/>
                <a:cs typeface="Times New Roman" panose="02020603050405020304" pitchFamily="18" charset="0"/>
              </a:rPr>
              <a:t>Результат работы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CB02A04-B7C2-4156-B164-E2BD228DD389}"/>
              </a:ext>
            </a:extLst>
          </p:cNvPr>
          <p:cNvSpPr/>
          <p:nvPr/>
        </p:nvSpPr>
        <p:spPr>
          <a:xfrm>
            <a:off x="1212859" y="2606675"/>
            <a:ext cx="17449792" cy="585810"/>
          </a:xfrm>
          <a:prstGeom prst="rect">
            <a:avLst/>
          </a:prstGeom>
        </p:spPr>
        <p:txBody>
          <a:bodyPr wrap="square" lIns="91329" tIns="45661" rIns="91329" bIns="45661" anchor="t">
            <a:spAutoFit/>
          </a:bodyPr>
          <a:lstStyle/>
          <a:p>
            <a:pPr indent="725170" algn="just">
              <a:lnSpc>
                <a:spcPct val="150000"/>
              </a:lnSpc>
            </a:pPr>
            <a:endParaRPr lang="ru-RU" sz="2400" dirty="0">
              <a:solidFill>
                <a:srgbClr val="FF0000"/>
              </a:solidFill>
              <a:latin typeface="IBM Plex Mono" panose="020B0509050203000203"/>
            </a:endParaRPr>
          </a:p>
        </p:txBody>
      </p:sp>
      <p:sp>
        <p:nvSpPr>
          <p:cNvPr id="5" name="Google Shape;91;p32">
            <a:extLst>
              <a:ext uri="{FF2B5EF4-FFF2-40B4-BE49-F238E27FC236}">
                <a16:creationId xmlns:a16="http://schemas.microsoft.com/office/drawing/2014/main" id="{3018B88E-6892-4787-8D88-7E5668D5D9C0}"/>
              </a:ext>
            </a:extLst>
          </p:cNvPr>
          <p:cNvSpPr/>
          <p:nvPr/>
        </p:nvSpPr>
        <p:spPr>
          <a:xfrm>
            <a:off x="18624770" y="0"/>
            <a:ext cx="1048512" cy="1182624"/>
          </a:xfrm>
          <a:prstGeom prst="rect">
            <a:avLst/>
          </a:prstGeom>
          <a:solidFill>
            <a:srgbClr val="0F316C"/>
          </a:solidFill>
          <a:ln w="12700" cap="flat" cmpd="sng">
            <a:solidFill>
              <a:srgbClr val="C3A4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2;p32">
            <a:extLst>
              <a:ext uri="{FF2B5EF4-FFF2-40B4-BE49-F238E27FC236}">
                <a16:creationId xmlns:a16="http://schemas.microsoft.com/office/drawing/2014/main" id="{7B38499D-1810-4DAF-94D4-E3A3C55B92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8795458" y="0"/>
            <a:ext cx="707136" cy="62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fld id="{00000000-1234-1234-1234-123412341234}" type="slidenum">
              <a:rPr lang="ru-RU" sz="3600" b="1">
                <a:solidFill>
                  <a:schemeClr val="lt2"/>
                </a:solidFill>
              </a:rPr>
              <a:t>9</a:t>
            </a:fld>
            <a:endParaRPr sz="3600" b="1" dirty="0">
              <a:solidFill>
                <a:schemeClr val="lt2"/>
              </a:solidFill>
            </a:endParaRPr>
          </a:p>
        </p:txBody>
      </p:sp>
      <p:sp>
        <p:nvSpPr>
          <p:cNvPr id="7" name="Google Shape;92;p32">
            <a:extLst>
              <a:ext uri="{FF2B5EF4-FFF2-40B4-BE49-F238E27FC236}">
                <a16:creationId xmlns:a16="http://schemas.microsoft.com/office/drawing/2014/main" id="{921054D6-0081-49EB-921F-9E07CC66B0FC}"/>
              </a:ext>
            </a:extLst>
          </p:cNvPr>
          <p:cNvSpPr txBox="1">
            <a:spLocks/>
          </p:cNvSpPr>
          <p:nvPr/>
        </p:nvSpPr>
        <p:spPr>
          <a:xfrm>
            <a:off x="18624770" y="553847"/>
            <a:ext cx="1048512" cy="6217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ru-RU"/>
            </a:defPPr>
            <a:lvl1pPr marL="0" algn="r" defTabSz="913284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6641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284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992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657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212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39853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6496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3137" algn="l" defTabSz="91328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ts val="3600"/>
            </a:pPr>
            <a:r>
              <a:rPr lang="ru-RU" sz="3600" b="1" dirty="0">
                <a:solidFill>
                  <a:schemeClr val="lt2"/>
                </a:solidFill>
              </a:rPr>
              <a:t>/ 14</a:t>
            </a:r>
          </a:p>
        </p:txBody>
      </p:sp>
      <p:pic>
        <p:nvPicPr>
          <p:cNvPr id="2" name="Рисунок 1" descr="Изображение выглядит как текст, снимок экрана, на открытом воздух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859C7DDF-7DCC-FF69-2D70-AEC477D34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85" y="2008228"/>
            <a:ext cx="7226740" cy="4090889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,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3B2BE5C4-12D8-4AFF-141B-59655AEC6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75" y="2011943"/>
            <a:ext cx="7472730" cy="4083469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C4E0DDFE-8D17-7883-771F-88CA96668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173" y="6314515"/>
            <a:ext cx="8288970" cy="467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5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1_Тема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Тема2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Тема2</Template>
  <TotalTime>11431</TotalTime>
  <Words>482</Words>
  <Application>Microsoft Office PowerPoint</Application>
  <PresentationFormat>Произвольный</PresentationFormat>
  <Paragraphs>62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14</vt:i4>
      </vt:variant>
    </vt:vector>
  </HeadingPairs>
  <TitlesOfParts>
    <vt:vector size="16" baseType="lpstr">
      <vt:lpstr>1_Тема2</vt:lpstr>
      <vt:lpstr>2_Тема2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новых и перспективных робототехнических решений на базе Университета Иннополис</dc:title>
  <dc:creator>Александр Климчик</dc:creator>
  <cp:lastModifiedBy>Артём борисов</cp:lastModifiedBy>
  <cp:revision>838</cp:revision>
  <dcterms:created xsi:type="dcterms:W3CDTF">2018-10-03T13:56:53Z</dcterms:created>
  <dcterms:modified xsi:type="dcterms:W3CDTF">2025-02-08T11:32:01Z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2018-10-03T00:00:00Z</vt:filetime>
  </property>
  <property fmtid="{D5CDD505-2E9C-101B-9397-08002B2CF9AE}" pid="3" name="Creator">
    <vt:lpwstr>Adobe Illustrator CC 22.1 (Windows)</vt:lpwstr>
  </property>
  <property fmtid="{D5CDD505-2E9C-101B-9397-08002B2CF9AE}" pid="4" name="LastSaved">
    <vt:filetime>2018-10-03T00:00:00Z</vt:filetime>
  </property>
</Properties>
</file>